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735763" cy="9866313"/>
  <p:embeddedFontLst>
    <p:embeddedFont>
      <p:font typeface="Arapey Bold" panose="020B0604020202020204" charset="0"/>
      <p:regular r:id="rId3"/>
    </p:embeddedFont>
    <p:embeddedFont>
      <p:font typeface="Bai Jamjuree Bold" panose="020B0604020202020204" charset="-34"/>
      <p:regular r:id="rId4"/>
    </p:embeddedFont>
    <p:embeddedFont>
      <p:font typeface="Phongphrai Bold" panose="020B0604020202020204" charset="-34"/>
      <p:regular r:id="rId5"/>
    </p:embeddedFont>
    <p:embeddedFont>
      <p:font typeface="Prompt Bold" panose="020B0604020202020204" charset="-34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2" d="100"/>
          <a:sy n="82" d="100"/>
        </p:scale>
        <p:origin x="107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51364" y="579163"/>
            <a:ext cx="2304946" cy="2413178"/>
          </a:xfrm>
          <a:custGeom>
            <a:avLst/>
            <a:gdLst/>
            <a:ahLst/>
            <a:cxnLst/>
            <a:rect l="l" t="t" r="r" b="b"/>
            <a:pathLst>
              <a:path w="2304946" h="2413178">
                <a:moveTo>
                  <a:pt x="0" y="0"/>
                </a:moveTo>
                <a:lnTo>
                  <a:pt x="2304946" y="0"/>
                </a:lnTo>
                <a:lnTo>
                  <a:pt x="2304946" y="2413178"/>
                </a:lnTo>
                <a:lnTo>
                  <a:pt x="0" y="24131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8100000" flipH="1">
            <a:off x="2261775" y="-1149344"/>
            <a:ext cx="1101570" cy="3545504"/>
          </a:xfrm>
          <a:custGeom>
            <a:avLst/>
            <a:gdLst/>
            <a:ahLst/>
            <a:cxnLst/>
            <a:rect l="l" t="t" r="r" b="b"/>
            <a:pathLst>
              <a:path w="1101570" h="3545504">
                <a:moveTo>
                  <a:pt x="1101569" y="0"/>
                </a:moveTo>
                <a:lnTo>
                  <a:pt x="0" y="0"/>
                </a:lnTo>
                <a:lnTo>
                  <a:pt x="0" y="3545504"/>
                </a:lnTo>
                <a:lnTo>
                  <a:pt x="1101569" y="3545504"/>
                </a:lnTo>
                <a:lnTo>
                  <a:pt x="1101569" y="0"/>
                </a:lnTo>
                <a:close/>
              </a:path>
            </a:pathLst>
          </a:custGeom>
          <a:blipFill>
            <a:blip r:embed="rId4"/>
            <a:stretch>
              <a:fillRect l="-58718" t="-24796" r="-244396" b="-449"/>
            </a:stretch>
          </a:blipFill>
        </p:spPr>
      </p:sp>
      <p:sp>
        <p:nvSpPr>
          <p:cNvPr id="4" name="Freeform 4"/>
          <p:cNvSpPr/>
          <p:nvPr/>
        </p:nvSpPr>
        <p:spPr>
          <a:xfrm rot="-8100000">
            <a:off x="698404" y="-876096"/>
            <a:ext cx="417677" cy="1671795"/>
          </a:xfrm>
          <a:custGeom>
            <a:avLst/>
            <a:gdLst/>
            <a:ahLst/>
            <a:cxnLst/>
            <a:rect l="l" t="t" r="r" b="b"/>
            <a:pathLst>
              <a:path w="417677" h="1671795">
                <a:moveTo>
                  <a:pt x="0" y="0"/>
                </a:moveTo>
                <a:lnTo>
                  <a:pt x="417677" y="0"/>
                </a:lnTo>
                <a:lnTo>
                  <a:pt x="417677" y="1671795"/>
                </a:lnTo>
                <a:lnTo>
                  <a:pt x="0" y="16717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9000"/>
            </a:blip>
            <a:stretch>
              <a:fillRect l="-11717" r="-431297" b="-35665"/>
            </a:stretch>
          </a:blipFill>
        </p:spPr>
      </p:sp>
      <p:sp>
        <p:nvSpPr>
          <p:cNvPr id="5" name="Freeform 5"/>
          <p:cNvSpPr/>
          <p:nvPr/>
        </p:nvSpPr>
        <p:spPr>
          <a:xfrm rot="-8100000">
            <a:off x="562844" y="3877352"/>
            <a:ext cx="447477" cy="4625872"/>
          </a:xfrm>
          <a:custGeom>
            <a:avLst/>
            <a:gdLst/>
            <a:ahLst/>
            <a:cxnLst/>
            <a:rect l="l" t="t" r="r" b="b"/>
            <a:pathLst>
              <a:path w="447477" h="4625872">
                <a:moveTo>
                  <a:pt x="0" y="0"/>
                </a:moveTo>
                <a:lnTo>
                  <a:pt x="447477" y="0"/>
                </a:lnTo>
                <a:lnTo>
                  <a:pt x="447477" y="4625872"/>
                </a:lnTo>
                <a:lnTo>
                  <a:pt x="0" y="4625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8000"/>
            </a:blip>
            <a:stretch>
              <a:fillRect l="-67494" r="-866273"/>
            </a:stretch>
          </a:blipFill>
        </p:spPr>
      </p:sp>
      <p:sp>
        <p:nvSpPr>
          <p:cNvPr id="6" name="Freeform 6"/>
          <p:cNvSpPr/>
          <p:nvPr/>
        </p:nvSpPr>
        <p:spPr>
          <a:xfrm rot="-8100000">
            <a:off x="-852930" y="2283190"/>
            <a:ext cx="447477" cy="3698137"/>
          </a:xfrm>
          <a:custGeom>
            <a:avLst/>
            <a:gdLst/>
            <a:ahLst/>
            <a:cxnLst/>
            <a:rect l="l" t="t" r="r" b="b"/>
            <a:pathLst>
              <a:path w="447477" h="3698137">
                <a:moveTo>
                  <a:pt x="0" y="0"/>
                </a:moveTo>
                <a:lnTo>
                  <a:pt x="447477" y="0"/>
                </a:lnTo>
                <a:lnTo>
                  <a:pt x="447477" y="3698137"/>
                </a:lnTo>
                <a:lnTo>
                  <a:pt x="0" y="3698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8000"/>
            </a:blip>
            <a:stretch>
              <a:fillRect l="-43930" r="-682511"/>
            </a:stretch>
          </a:blipFill>
        </p:spPr>
      </p:sp>
      <p:sp>
        <p:nvSpPr>
          <p:cNvPr id="7" name="Freeform 7"/>
          <p:cNvSpPr/>
          <p:nvPr/>
        </p:nvSpPr>
        <p:spPr>
          <a:xfrm rot="-8100000" flipV="1">
            <a:off x="38847" y="5587171"/>
            <a:ext cx="1246101" cy="2515025"/>
          </a:xfrm>
          <a:custGeom>
            <a:avLst/>
            <a:gdLst/>
            <a:ahLst/>
            <a:cxnLst/>
            <a:rect l="l" t="t" r="r" b="b"/>
            <a:pathLst>
              <a:path w="1246101" h="2515025">
                <a:moveTo>
                  <a:pt x="0" y="2515025"/>
                </a:moveTo>
                <a:lnTo>
                  <a:pt x="1246101" y="2515025"/>
                </a:lnTo>
                <a:lnTo>
                  <a:pt x="1246101" y="0"/>
                </a:lnTo>
                <a:lnTo>
                  <a:pt x="0" y="0"/>
                </a:lnTo>
                <a:lnTo>
                  <a:pt x="0" y="2515025"/>
                </a:lnTo>
                <a:close/>
              </a:path>
            </a:pathLst>
          </a:custGeom>
          <a:blipFill>
            <a:blip r:embed="rId4">
              <a:alphaModFix amt="61000"/>
            </a:blip>
            <a:stretch>
              <a:fillRect t="-99728" r="-303115"/>
            </a:stretch>
          </a:blipFill>
        </p:spPr>
      </p:sp>
      <p:sp>
        <p:nvSpPr>
          <p:cNvPr id="8" name="Freeform 8"/>
          <p:cNvSpPr/>
          <p:nvPr/>
        </p:nvSpPr>
        <p:spPr>
          <a:xfrm rot="-8100000" flipV="1">
            <a:off x="884866" y="5219853"/>
            <a:ext cx="1246101" cy="5023226"/>
          </a:xfrm>
          <a:custGeom>
            <a:avLst/>
            <a:gdLst/>
            <a:ahLst/>
            <a:cxnLst/>
            <a:rect l="l" t="t" r="r" b="b"/>
            <a:pathLst>
              <a:path w="1246101" h="5023226">
                <a:moveTo>
                  <a:pt x="0" y="5023227"/>
                </a:moveTo>
                <a:lnTo>
                  <a:pt x="1246102" y="5023227"/>
                </a:lnTo>
                <a:lnTo>
                  <a:pt x="1246102" y="0"/>
                </a:lnTo>
                <a:lnTo>
                  <a:pt x="0" y="0"/>
                </a:lnTo>
                <a:lnTo>
                  <a:pt x="0" y="5023227"/>
                </a:lnTo>
                <a:close/>
              </a:path>
            </a:pathLst>
          </a:custGeom>
          <a:blipFill>
            <a:blip r:embed="rId4"/>
            <a:stretch>
              <a:fillRect r="-303115"/>
            </a:stretch>
          </a:blipFill>
        </p:spPr>
      </p:sp>
      <p:sp>
        <p:nvSpPr>
          <p:cNvPr id="9" name="Freeform 9"/>
          <p:cNvSpPr/>
          <p:nvPr/>
        </p:nvSpPr>
        <p:spPr>
          <a:xfrm rot="-8100000" flipV="1">
            <a:off x="-932363" y="2979679"/>
            <a:ext cx="447477" cy="3698137"/>
          </a:xfrm>
          <a:custGeom>
            <a:avLst/>
            <a:gdLst/>
            <a:ahLst/>
            <a:cxnLst/>
            <a:rect l="l" t="t" r="r" b="b"/>
            <a:pathLst>
              <a:path w="447477" h="3698137">
                <a:moveTo>
                  <a:pt x="0" y="3698137"/>
                </a:moveTo>
                <a:lnTo>
                  <a:pt x="447476" y="3698137"/>
                </a:lnTo>
                <a:lnTo>
                  <a:pt x="447476" y="0"/>
                </a:lnTo>
                <a:lnTo>
                  <a:pt x="0" y="0"/>
                </a:lnTo>
                <a:lnTo>
                  <a:pt x="0" y="3698137"/>
                </a:lnTo>
                <a:close/>
              </a:path>
            </a:pathLst>
          </a:custGeom>
          <a:blipFill>
            <a:blip r:embed="rId4">
              <a:alphaModFix amt="68000"/>
            </a:blip>
            <a:stretch>
              <a:fillRect l="-43930" r="-682511"/>
            </a:stretch>
          </a:blipFill>
        </p:spPr>
      </p:sp>
      <p:sp>
        <p:nvSpPr>
          <p:cNvPr id="10" name="Freeform 10"/>
          <p:cNvSpPr/>
          <p:nvPr/>
        </p:nvSpPr>
        <p:spPr>
          <a:xfrm rot="-8100000" flipV="1">
            <a:off x="177736" y="2946917"/>
            <a:ext cx="1246101" cy="4050365"/>
          </a:xfrm>
          <a:custGeom>
            <a:avLst/>
            <a:gdLst/>
            <a:ahLst/>
            <a:cxnLst/>
            <a:rect l="l" t="t" r="r" b="b"/>
            <a:pathLst>
              <a:path w="1246101" h="4050365">
                <a:moveTo>
                  <a:pt x="0" y="4050365"/>
                </a:moveTo>
                <a:lnTo>
                  <a:pt x="1246102" y="4050365"/>
                </a:lnTo>
                <a:lnTo>
                  <a:pt x="1246102" y="0"/>
                </a:lnTo>
                <a:lnTo>
                  <a:pt x="0" y="0"/>
                </a:lnTo>
                <a:lnTo>
                  <a:pt x="0" y="4050365"/>
                </a:lnTo>
                <a:close/>
              </a:path>
            </a:pathLst>
          </a:custGeom>
          <a:blipFill>
            <a:blip r:embed="rId4"/>
            <a:stretch>
              <a:fillRect t="-40402" r="-372460" b="-4951"/>
            </a:stretch>
          </a:blipFill>
        </p:spPr>
      </p:sp>
      <p:sp>
        <p:nvSpPr>
          <p:cNvPr id="11" name="Freeform 11"/>
          <p:cNvSpPr/>
          <p:nvPr/>
        </p:nvSpPr>
        <p:spPr>
          <a:xfrm rot="-8100000">
            <a:off x="1606485" y="-1028693"/>
            <a:ext cx="1101570" cy="1567296"/>
          </a:xfrm>
          <a:custGeom>
            <a:avLst/>
            <a:gdLst/>
            <a:ahLst/>
            <a:cxnLst/>
            <a:rect l="l" t="t" r="r" b="b"/>
            <a:pathLst>
              <a:path w="1101570" h="1567296">
                <a:moveTo>
                  <a:pt x="0" y="0"/>
                </a:moveTo>
                <a:lnTo>
                  <a:pt x="1101569" y="0"/>
                </a:lnTo>
                <a:lnTo>
                  <a:pt x="1101569" y="1567296"/>
                </a:lnTo>
                <a:lnTo>
                  <a:pt x="0" y="15672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237" t="-298005" r="-446038"/>
            </a:stretch>
          </a:blipFill>
        </p:spPr>
      </p:sp>
      <p:sp>
        <p:nvSpPr>
          <p:cNvPr id="12" name="Freeform 12"/>
          <p:cNvSpPr/>
          <p:nvPr/>
        </p:nvSpPr>
        <p:spPr>
          <a:xfrm rot="2801206" flipV="1">
            <a:off x="1829983" y="-899077"/>
            <a:ext cx="417677" cy="1732999"/>
          </a:xfrm>
          <a:custGeom>
            <a:avLst/>
            <a:gdLst/>
            <a:ahLst/>
            <a:cxnLst/>
            <a:rect l="l" t="t" r="r" b="b"/>
            <a:pathLst>
              <a:path w="417677" h="1732999">
                <a:moveTo>
                  <a:pt x="0" y="1732999"/>
                </a:moveTo>
                <a:lnTo>
                  <a:pt x="417677" y="1732999"/>
                </a:lnTo>
                <a:lnTo>
                  <a:pt x="417677" y="0"/>
                </a:lnTo>
                <a:lnTo>
                  <a:pt x="0" y="0"/>
                </a:lnTo>
                <a:lnTo>
                  <a:pt x="0" y="1732999"/>
                </a:lnTo>
                <a:close/>
              </a:path>
            </a:pathLst>
          </a:custGeom>
          <a:blipFill>
            <a:blip r:embed="rId6">
              <a:alphaModFix amt="59000"/>
            </a:blip>
            <a:stretch>
              <a:fillRect l="-13976" r="-448917" b="-35665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-977078" y="370265"/>
            <a:ext cx="6987397" cy="6072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578"/>
              </a:lnSpc>
            </a:pPr>
            <a:r>
              <a:rPr lang="en-US" sz="24307">
                <a:solidFill>
                  <a:srgbClr val="121312"/>
                </a:solidFill>
                <a:latin typeface="Arapey Bold"/>
              </a:rPr>
              <a:t>  </a:t>
            </a:r>
            <a:r>
              <a:rPr lang="en-US" sz="24307">
                <a:solidFill>
                  <a:srgbClr val="F91C1C"/>
                </a:solidFill>
                <a:latin typeface="Arapey Bold"/>
              </a:rPr>
              <a:t>N</a:t>
            </a:r>
            <a:r>
              <a:rPr lang="en-US" sz="24307">
                <a:solidFill>
                  <a:srgbClr val="121312"/>
                </a:solidFill>
                <a:latin typeface="Arapey Bold"/>
              </a:rPr>
              <a:t> </a:t>
            </a:r>
          </a:p>
          <a:p>
            <a:pPr algn="ctr">
              <a:lnSpc>
                <a:spcPts val="12133"/>
              </a:lnSpc>
            </a:pPr>
            <a:r>
              <a:rPr lang="en-US" sz="12508">
                <a:solidFill>
                  <a:srgbClr val="121312"/>
                </a:solidFill>
                <a:latin typeface="Arapey Bold"/>
              </a:rPr>
              <a:t>Gift </a:t>
            </a:r>
          </a:p>
          <a:p>
            <a:pPr algn="ctr">
              <a:lnSpc>
                <a:spcPts val="12133"/>
              </a:lnSpc>
            </a:pPr>
            <a:r>
              <a:rPr lang="en-US" sz="12508">
                <a:solidFill>
                  <a:srgbClr val="121312"/>
                </a:solidFill>
                <a:latin typeface="Arapey Bold"/>
              </a:rPr>
              <a:t>Policy</a:t>
            </a:r>
          </a:p>
        </p:txBody>
      </p:sp>
      <p:sp>
        <p:nvSpPr>
          <p:cNvPr id="14" name="Freeform 14"/>
          <p:cNvSpPr/>
          <p:nvPr/>
        </p:nvSpPr>
        <p:spPr>
          <a:xfrm>
            <a:off x="2844900" y="943822"/>
            <a:ext cx="1610648" cy="1479783"/>
          </a:xfrm>
          <a:custGeom>
            <a:avLst/>
            <a:gdLst/>
            <a:ahLst/>
            <a:cxnLst/>
            <a:rect l="l" t="t" r="r" b="b"/>
            <a:pathLst>
              <a:path w="1610648" h="1479783">
                <a:moveTo>
                  <a:pt x="0" y="0"/>
                </a:moveTo>
                <a:lnTo>
                  <a:pt x="1610648" y="0"/>
                </a:lnTo>
                <a:lnTo>
                  <a:pt x="1610648" y="1479783"/>
                </a:lnTo>
                <a:lnTo>
                  <a:pt x="0" y="14797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498781" y="585254"/>
            <a:ext cx="2304946" cy="2413178"/>
          </a:xfrm>
          <a:custGeom>
            <a:avLst/>
            <a:gdLst/>
            <a:ahLst/>
            <a:cxnLst/>
            <a:rect l="l" t="t" r="r" b="b"/>
            <a:pathLst>
              <a:path w="2304946" h="2413178">
                <a:moveTo>
                  <a:pt x="0" y="0"/>
                </a:moveTo>
                <a:lnTo>
                  <a:pt x="2304946" y="0"/>
                </a:lnTo>
                <a:lnTo>
                  <a:pt x="2304946" y="2413179"/>
                </a:lnTo>
                <a:lnTo>
                  <a:pt x="0" y="2413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8100000">
            <a:off x="6347783" y="4883288"/>
            <a:ext cx="6843564" cy="6048000"/>
          </a:xfrm>
          <a:custGeom>
            <a:avLst/>
            <a:gdLst/>
            <a:ahLst/>
            <a:cxnLst/>
            <a:rect l="l" t="t" r="r" b="b"/>
            <a:pathLst>
              <a:path w="6843564" h="6048000">
                <a:moveTo>
                  <a:pt x="0" y="0"/>
                </a:moveTo>
                <a:lnTo>
                  <a:pt x="6843565" y="0"/>
                </a:lnTo>
                <a:lnTo>
                  <a:pt x="6843565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3000"/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8100000">
            <a:off x="7372063" y="-3269045"/>
            <a:ext cx="6843564" cy="6048000"/>
          </a:xfrm>
          <a:custGeom>
            <a:avLst/>
            <a:gdLst/>
            <a:ahLst/>
            <a:cxnLst/>
            <a:rect l="l" t="t" r="r" b="b"/>
            <a:pathLst>
              <a:path w="6843564" h="6048000">
                <a:moveTo>
                  <a:pt x="0" y="0"/>
                </a:moveTo>
                <a:lnTo>
                  <a:pt x="6843564" y="0"/>
                </a:lnTo>
                <a:lnTo>
                  <a:pt x="6843564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3000"/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175592" y="6585561"/>
            <a:ext cx="1124423" cy="632488"/>
          </a:xfrm>
          <a:custGeom>
            <a:avLst/>
            <a:gdLst/>
            <a:ahLst/>
            <a:cxnLst/>
            <a:rect l="l" t="t" r="r" b="b"/>
            <a:pathLst>
              <a:path w="1124423" h="632488">
                <a:moveTo>
                  <a:pt x="0" y="0"/>
                </a:moveTo>
                <a:lnTo>
                  <a:pt x="1124424" y="0"/>
                </a:lnTo>
                <a:lnTo>
                  <a:pt x="1124424" y="632488"/>
                </a:lnTo>
                <a:lnTo>
                  <a:pt x="0" y="63248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932731" y="6604990"/>
            <a:ext cx="1186517" cy="444944"/>
          </a:xfrm>
          <a:custGeom>
            <a:avLst/>
            <a:gdLst/>
            <a:ahLst/>
            <a:cxnLst/>
            <a:rect l="l" t="t" r="r" b="b"/>
            <a:pathLst>
              <a:path w="1186517" h="444944">
                <a:moveTo>
                  <a:pt x="0" y="0"/>
                </a:moveTo>
                <a:lnTo>
                  <a:pt x="1186518" y="0"/>
                </a:lnTo>
                <a:lnTo>
                  <a:pt x="1186518" y="444944"/>
                </a:lnTo>
                <a:lnTo>
                  <a:pt x="0" y="44494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182099" y="6422820"/>
            <a:ext cx="648060" cy="64806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1"/>
              <a:stretch>
                <a:fillRect l="-223" r="-223"/>
              </a:stretch>
            </a:blipFill>
          </p:spPr>
        </p:sp>
      </p:grpSp>
      <p:sp>
        <p:nvSpPr>
          <p:cNvPr id="23" name="Freeform 23"/>
          <p:cNvSpPr/>
          <p:nvPr/>
        </p:nvSpPr>
        <p:spPr>
          <a:xfrm>
            <a:off x="4419548" y="3330417"/>
            <a:ext cx="6024021" cy="1664936"/>
          </a:xfrm>
          <a:custGeom>
            <a:avLst/>
            <a:gdLst/>
            <a:ahLst/>
            <a:cxnLst/>
            <a:rect l="l" t="t" r="r" b="b"/>
            <a:pathLst>
              <a:path w="6024021" h="1664936">
                <a:moveTo>
                  <a:pt x="0" y="0"/>
                </a:moveTo>
                <a:lnTo>
                  <a:pt x="6024021" y="0"/>
                </a:lnTo>
                <a:lnTo>
                  <a:pt x="6024021" y="1664936"/>
                </a:lnTo>
                <a:lnTo>
                  <a:pt x="0" y="16649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0"/>
            </a:blip>
            <a:stretch>
              <a:fillRect t="-1106" b="-1106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5274000" y="53376"/>
            <a:ext cx="1487678" cy="1732376"/>
          </a:xfrm>
          <a:custGeom>
            <a:avLst/>
            <a:gdLst/>
            <a:ahLst/>
            <a:cxnLst/>
            <a:rect l="l" t="t" r="r" b="b"/>
            <a:pathLst>
              <a:path w="1487678" h="1732376">
                <a:moveTo>
                  <a:pt x="0" y="0"/>
                </a:moveTo>
                <a:lnTo>
                  <a:pt x="1487678" y="0"/>
                </a:lnTo>
                <a:lnTo>
                  <a:pt x="1487678" y="1732376"/>
                </a:lnTo>
                <a:lnTo>
                  <a:pt x="0" y="173237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4826317" y="5940824"/>
            <a:ext cx="6479299" cy="1790643"/>
          </a:xfrm>
          <a:custGeom>
            <a:avLst/>
            <a:gdLst/>
            <a:ahLst/>
            <a:cxnLst/>
            <a:rect l="l" t="t" r="r" b="b"/>
            <a:pathLst>
              <a:path w="6479299" h="1790643">
                <a:moveTo>
                  <a:pt x="0" y="0"/>
                </a:moveTo>
                <a:lnTo>
                  <a:pt x="6479299" y="0"/>
                </a:lnTo>
                <a:lnTo>
                  <a:pt x="6479299" y="1790643"/>
                </a:lnTo>
                <a:lnTo>
                  <a:pt x="0" y="179064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5702759" y="5908679"/>
            <a:ext cx="4841102" cy="1706488"/>
          </a:xfrm>
          <a:custGeom>
            <a:avLst/>
            <a:gdLst/>
            <a:ahLst/>
            <a:cxnLst/>
            <a:rect l="l" t="t" r="r" b="b"/>
            <a:pathLst>
              <a:path w="4841102" h="1706488">
                <a:moveTo>
                  <a:pt x="0" y="0"/>
                </a:moveTo>
                <a:lnTo>
                  <a:pt x="4841102" y="0"/>
                </a:lnTo>
                <a:lnTo>
                  <a:pt x="4841102" y="1706488"/>
                </a:lnTo>
                <a:lnTo>
                  <a:pt x="0" y="170648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4342119" y="3559483"/>
            <a:ext cx="6201741" cy="19086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42"/>
              </a:lnSpc>
            </a:pPr>
            <a:endParaRPr/>
          </a:p>
        </p:txBody>
      </p:sp>
      <p:grpSp>
        <p:nvGrpSpPr>
          <p:cNvPr id="30" name="Group 30"/>
          <p:cNvGrpSpPr/>
          <p:nvPr/>
        </p:nvGrpSpPr>
        <p:grpSpPr>
          <a:xfrm>
            <a:off x="245052" y="7145810"/>
            <a:ext cx="4366368" cy="351315"/>
            <a:chOff x="0" y="0"/>
            <a:chExt cx="1602642" cy="12894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02642" cy="128947"/>
            </a:xfrm>
            <a:custGeom>
              <a:avLst/>
              <a:gdLst/>
              <a:ahLst/>
              <a:cxnLst/>
              <a:rect l="l" t="t" r="r" b="b"/>
              <a:pathLst>
                <a:path w="1602642" h="128947">
                  <a:moveTo>
                    <a:pt x="64474" y="0"/>
                  </a:moveTo>
                  <a:lnTo>
                    <a:pt x="1538168" y="0"/>
                  </a:lnTo>
                  <a:cubicBezTo>
                    <a:pt x="1555268" y="0"/>
                    <a:pt x="1571667" y="6793"/>
                    <a:pt x="1583758" y="18884"/>
                  </a:cubicBezTo>
                  <a:cubicBezTo>
                    <a:pt x="1595849" y="30975"/>
                    <a:pt x="1602642" y="47374"/>
                    <a:pt x="1602642" y="64474"/>
                  </a:cubicBezTo>
                  <a:lnTo>
                    <a:pt x="1602642" y="64474"/>
                  </a:lnTo>
                  <a:cubicBezTo>
                    <a:pt x="1602642" y="81573"/>
                    <a:pt x="1595849" y="97972"/>
                    <a:pt x="1583758" y="110064"/>
                  </a:cubicBezTo>
                  <a:cubicBezTo>
                    <a:pt x="1571667" y="122155"/>
                    <a:pt x="1555268" y="128947"/>
                    <a:pt x="1538168" y="128947"/>
                  </a:cubicBezTo>
                  <a:lnTo>
                    <a:pt x="64474" y="128947"/>
                  </a:lnTo>
                  <a:cubicBezTo>
                    <a:pt x="47374" y="128947"/>
                    <a:pt x="30975" y="122155"/>
                    <a:pt x="18884" y="110064"/>
                  </a:cubicBezTo>
                  <a:cubicBezTo>
                    <a:pt x="6793" y="97972"/>
                    <a:pt x="0" y="81573"/>
                    <a:pt x="0" y="64474"/>
                  </a:cubicBezTo>
                  <a:lnTo>
                    <a:pt x="0" y="64474"/>
                  </a:lnTo>
                  <a:cubicBezTo>
                    <a:pt x="0" y="47374"/>
                    <a:pt x="6793" y="30975"/>
                    <a:pt x="18884" y="18884"/>
                  </a:cubicBezTo>
                  <a:cubicBezTo>
                    <a:pt x="30975" y="6793"/>
                    <a:pt x="47374" y="0"/>
                    <a:pt x="64474" y="0"/>
                  </a:cubicBezTo>
                  <a:close/>
                </a:path>
              </a:pathLst>
            </a:custGeom>
            <a:solidFill>
              <a:srgbClr val="FFFFFF">
                <a:alpha val="42745"/>
              </a:srgbClr>
            </a:solidFill>
          </p:spPr>
          <p:txBody>
            <a:bodyPr/>
            <a:lstStyle/>
            <a:p>
              <a:endParaRPr lang="th-TH" dirty="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47625"/>
              <a:ext cx="1602642" cy="81322"/>
            </a:xfrm>
            <a:prstGeom prst="rect">
              <a:avLst/>
            </a:prstGeom>
          </p:spPr>
          <p:txBody>
            <a:bodyPr lIns="40764" tIns="40764" rIns="40764" bIns="40764" rtlCol="0" anchor="ctr"/>
            <a:lstStyle/>
            <a:p>
              <a:pPr algn="ctr">
                <a:lnSpc>
                  <a:spcPts val="2808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 rot="-5400000">
            <a:off x="4283351" y="3535952"/>
            <a:ext cx="1062417" cy="1062417"/>
          </a:xfrm>
          <a:custGeom>
            <a:avLst/>
            <a:gdLst/>
            <a:ahLst/>
            <a:cxnLst/>
            <a:rect l="l" t="t" r="r" b="b"/>
            <a:pathLst>
              <a:path w="1062417" h="1062417">
                <a:moveTo>
                  <a:pt x="0" y="0"/>
                </a:moveTo>
                <a:lnTo>
                  <a:pt x="1062417" y="0"/>
                </a:lnTo>
                <a:lnTo>
                  <a:pt x="1062417" y="1062417"/>
                </a:lnTo>
                <a:lnTo>
                  <a:pt x="0" y="106241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4455548" y="3488261"/>
            <a:ext cx="6060020" cy="629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82"/>
              </a:lnSpc>
            </a:pPr>
            <a:endParaRPr lang="en-US" sz="1772" dirty="0">
              <a:solidFill>
                <a:srgbClr val="000000"/>
              </a:solidFill>
              <a:latin typeface="Prompt Bold"/>
              <a:cs typeface="Prompt Bold"/>
            </a:endParaRPr>
          </a:p>
          <a:p>
            <a:pPr algn="ctr">
              <a:lnSpc>
                <a:spcPts val="2482"/>
              </a:lnSpc>
            </a:pPr>
            <a:endParaRPr lang="en-US" sz="1772" dirty="0">
              <a:solidFill>
                <a:srgbClr val="000000"/>
              </a:solidFill>
              <a:latin typeface="Prompt Bold"/>
              <a:cs typeface="Prompt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4314546" y="1974064"/>
            <a:ext cx="6229314" cy="599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22"/>
              </a:lnSpc>
            </a:pPr>
            <a:r>
              <a:rPr lang="en-US" sz="4478" spc="237" dirty="0" err="1">
                <a:solidFill>
                  <a:srgbClr val="000000"/>
                </a:solidFill>
                <a:cs typeface="Bai Jamjuree Bold"/>
              </a:rPr>
              <a:t>ประกาศเจตนารมณ์</a:t>
            </a:r>
            <a:endParaRPr lang="en-US" sz="4478" spc="237" dirty="0">
              <a:solidFill>
                <a:srgbClr val="000000"/>
              </a:solidFill>
              <a:cs typeface="Bai Jamjuree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979972" y="2621261"/>
            <a:ext cx="6813873" cy="886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Bai Jamjuree Bold"/>
                <a:cs typeface="Bai Jamjuree Bold"/>
              </a:rPr>
              <a:t>“</a:t>
            </a:r>
            <a:r>
              <a:rPr lang="en-US" sz="2400" dirty="0" err="1">
                <a:solidFill>
                  <a:srgbClr val="000000"/>
                </a:solidFill>
                <a:latin typeface="Bai Jamjuree Bold"/>
                <a:cs typeface="Bai Jamjuree Bold"/>
              </a:rPr>
              <a:t>สุจริต</a:t>
            </a:r>
            <a:r>
              <a:rPr lang="en-US" sz="2400" dirty="0">
                <a:solidFill>
                  <a:srgbClr val="000000"/>
                </a:solidFill>
                <a:latin typeface="Bai Jamjuree Bold"/>
                <a:cs typeface="Bai Jamjuree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i Jamjuree Bold"/>
                <a:cs typeface="Bai Jamjuree Bold"/>
              </a:rPr>
              <a:t>โปร่งใส</a:t>
            </a:r>
            <a:r>
              <a:rPr lang="en-US" sz="2400" dirty="0">
                <a:solidFill>
                  <a:srgbClr val="000000"/>
                </a:solidFill>
                <a:latin typeface="Bai Jamjuree Bold"/>
                <a:cs typeface="Bai Jamjuree Bold"/>
              </a:rPr>
              <a:t> </a:t>
            </a:r>
            <a:r>
              <a:rPr lang="th-TH" sz="2400" dirty="0">
                <a:solidFill>
                  <a:srgbClr val="000000"/>
                </a:solidFill>
                <a:latin typeface="Bai Jamjuree Bold"/>
                <a:cs typeface="Bai Jamjuree Bold"/>
              </a:rPr>
              <a:t>องค์การบริหารส่วนตำบลสีดา     </a:t>
            </a:r>
            <a:r>
              <a:rPr lang="en-US" sz="2400" dirty="0">
                <a:solidFill>
                  <a:srgbClr val="000000"/>
                </a:solidFill>
                <a:latin typeface="Bai Jamjuree Bold"/>
                <a:cs typeface="Bai Jamjuree Bold"/>
              </a:rPr>
              <a:t>                          </a:t>
            </a:r>
            <a:r>
              <a:rPr lang="en-US" sz="2400" dirty="0" err="1">
                <a:solidFill>
                  <a:srgbClr val="000000"/>
                </a:solidFill>
                <a:latin typeface="Bai Jamjuree Bold"/>
                <a:cs typeface="Bai Jamjuree Bold"/>
              </a:rPr>
              <a:t>ใสสะอาด</a:t>
            </a:r>
            <a:r>
              <a:rPr lang="en-US" sz="2400" dirty="0">
                <a:solidFill>
                  <a:srgbClr val="000000"/>
                </a:solidFill>
                <a:latin typeface="Bai Jamjuree Bold"/>
                <a:cs typeface="Bai Jamjuree Bold"/>
              </a:rPr>
              <a:t> ๒๕๖</a:t>
            </a:r>
            <a:r>
              <a:rPr lang="th-TH" sz="2400" dirty="0">
                <a:solidFill>
                  <a:srgbClr val="000000"/>
                </a:solidFill>
                <a:latin typeface="Bai Jamjuree Bold"/>
                <a:cs typeface="Bai Jamjuree Bold"/>
              </a:rPr>
              <a:t>๘</a:t>
            </a:r>
            <a:r>
              <a:rPr lang="en-US" sz="2400" dirty="0">
                <a:solidFill>
                  <a:srgbClr val="000000"/>
                </a:solidFill>
                <a:latin typeface="Bai Jamjuree Bold"/>
                <a:cs typeface="Bai Jamjuree Bold"/>
              </a:rPr>
              <a:t>”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82099" y="7156908"/>
            <a:ext cx="4492272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3"/>
              </a:lnSpc>
            </a:pPr>
            <a:r>
              <a:rPr lang="th-TH" sz="2000" b="1" dirty="0">
                <a:solidFill>
                  <a:srgbClr val="FF0000"/>
                </a:solidFill>
                <a:cs typeface="Virtual"/>
              </a:rPr>
              <a:t>องค์การบริหารส่วนตำบลสีดา</a:t>
            </a:r>
            <a:endParaRPr lang="en-US" sz="2000" b="1" dirty="0">
              <a:solidFill>
                <a:srgbClr val="FF0000"/>
              </a:solidFill>
              <a:cs typeface="Virtual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6163989" y="-49509"/>
            <a:ext cx="2177612" cy="1123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2"/>
              </a:lnSpc>
              <a:spcBef>
                <a:spcPct val="0"/>
              </a:spcBef>
            </a:pPr>
            <a:r>
              <a:rPr lang="en-US" sz="5280">
                <a:solidFill>
                  <a:srgbClr val="1F1A17"/>
                </a:solidFill>
                <a:cs typeface="Phongphrai Bold"/>
              </a:rPr>
              <a:t>งดรับ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959611" y="678561"/>
            <a:ext cx="2056402" cy="1069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80"/>
              </a:lnSpc>
              <a:spcBef>
                <a:spcPct val="0"/>
              </a:spcBef>
            </a:pPr>
            <a:r>
              <a:rPr lang="en-US" sz="4986">
                <a:solidFill>
                  <a:srgbClr val="121312"/>
                </a:solidFill>
                <a:cs typeface="Phongphrai Bold"/>
              </a:rPr>
              <a:t>งดให้</a:t>
            </a:r>
          </a:p>
        </p:txBody>
      </p:sp>
      <p:sp>
        <p:nvSpPr>
          <p:cNvPr id="41" name="Freeform 41"/>
          <p:cNvSpPr/>
          <p:nvPr/>
        </p:nvSpPr>
        <p:spPr>
          <a:xfrm rot="5400000">
            <a:off x="9381153" y="3932936"/>
            <a:ext cx="1062417" cy="1062417"/>
          </a:xfrm>
          <a:custGeom>
            <a:avLst/>
            <a:gdLst/>
            <a:ahLst/>
            <a:cxnLst/>
            <a:rect l="l" t="t" r="r" b="b"/>
            <a:pathLst>
              <a:path w="1062417" h="1062417">
                <a:moveTo>
                  <a:pt x="0" y="0"/>
                </a:moveTo>
                <a:lnTo>
                  <a:pt x="1062416" y="0"/>
                </a:lnTo>
                <a:lnTo>
                  <a:pt x="1062416" y="1062417"/>
                </a:lnTo>
                <a:lnTo>
                  <a:pt x="0" y="106241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4" name="วงรี 43">
            <a:extLst>
              <a:ext uri="{FF2B5EF4-FFF2-40B4-BE49-F238E27FC236}">
                <a16:creationId xmlns:a16="http://schemas.microsoft.com/office/drawing/2014/main" id="{9038C6E9-9F9A-4611-A73C-FEF9C165DAB8}"/>
              </a:ext>
            </a:extLst>
          </p:cNvPr>
          <p:cNvSpPr/>
          <p:nvPr/>
        </p:nvSpPr>
        <p:spPr>
          <a:xfrm>
            <a:off x="8961243" y="218522"/>
            <a:ext cx="1643257" cy="13994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ตราสัญลักษณ์หน่วยงาน</a:t>
            </a:r>
          </a:p>
        </p:txBody>
      </p:sp>
      <p:pic>
        <p:nvPicPr>
          <p:cNvPr id="42" name="รูปภาพ 41">
            <a:extLst>
              <a:ext uri="{FF2B5EF4-FFF2-40B4-BE49-F238E27FC236}">
                <a16:creationId xmlns:a16="http://schemas.microsoft.com/office/drawing/2014/main" id="{66DD0890-FECA-D212-943F-050F1318ED0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085" b="94915" l="3814" r="95763">
                        <a14:foregroundMark x1="46610" y1="14407" x2="15254" y2="38136"/>
                        <a14:foregroundMark x1="15254" y1="38136" x2="11441" y2="55085"/>
                        <a14:foregroundMark x1="68644" y1="10169" x2="86441" y2="46610"/>
                        <a14:foregroundMark x1="86441" y1="46610" x2="77966" y2="77119"/>
                        <a14:foregroundMark x1="77966" y1="77119" x2="41949" y2="89407"/>
                        <a14:foregroundMark x1="41949" y1="89407" x2="17797" y2="77542"/>
                        <a14:foregroundMark x1="46610" y1="8475" x2="18644" y2="21610"/>
                        <a14:foregroundMark x1="18644" y1="21610" x2="6356" y2="50000"/>
                        <a14:foregroundMark x1="6356" y1="50000" x2="22034" y2="83051"/>
                        <a14:foregroundMark x1="22034" y1="83051" x2="49576" y2="89831"/>
                        <a14:foregroundMark x1="49576" y1="89831" x2="83051" y2="79661"/>
                        <a14:foregroundMark x1="83051" y1="79661" x2="95339" y2="49576"/>
                        <a14:foregroundMark x1="95339" y1="49576" x2="69492" y2="18220"/>
                        <a14:foregroundMark x1="69492" y1="18220" x2="47881" y2="7203"/>
                        <a14:foregroundMark x1="9322" y1="34746" x2="7203" y2="69068"/>
                        <a14:foregroundMark x1="7203" y1="69068" x2="10169" y2="73305"/>
                        <a14:foregroundMark x1="4661" y1="38983" x2="5508" y2="58898"/>
                        <a14:foregroundMark x1="60593" y1="70339" x2="35593" y2="71186"/>
                        <a14:foregroundMark x1="30508" y1="62288" x2="31780" y2="65254"/>
                        <a14:foregroundMark x1="72881" y1="62288" x2="56356" y2="61864"/>
                        <a14:foregroundMark x1="42797" y1="5932" x2="60593" y2="5508"/>
                        <a14:foregroundMark x1="73729" y1="18644" x2="95763" y2="49576"/>
                        <a14:foregroundMark x1="95763" y1="49576" x2="95763" y2="55085"/>
                        <a14:foregroundMark x1="58898" y1="47458" x2="54661" y2="33475"/>
                        <a14:foregroundMark x1="73729" y1="88136" x2="37288" y2="94915"/>
                        <a14:foregroundMark x1="63559" y1="68644" x2="60169" y2="66525"/>
                        <a14:foregroundMark x1="59322" y1="66525" x2="42797" y2="64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0" y="-6966"/>
            <a:ext cx="1752600" cy="1752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33</Words>
  <Application>Microsoft Office PowerPoint</Application>
  <PresentationFormat>กำหนดเอง</PresentationFormat>
  <Paragraphs>9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9" baseType="lpstr">
      <vt:lpstr>Arapey Bold</vt:lpstr>
      <vt:lpstr>Phongphrai Bold</vt:lpstr>
      <vt:lpstr>Prompt Bold</vt:lpstr>
      <vt:lpstr>Virtual</vt:lpstr>
      <vt:lpstr>Calibri</vt:lpstr>
      <vt:lpstr>Bai Jamjuree Bold</vt:lpstr>
      <vt:lpstr>Arial</vt:lpstr>
      <vt:lpstr>Office Theme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Gold Dynamic Award Certificate</dc:title>
  <dc:creator>HP</dc:creator>
  <cp:lastModifiedBy>123 123</cp:lastModifiedBy>
  <cp:revision>7</cp:revision>
  <cp:lastPrinted>2024-01-17T04:00:10Z</cp:lastPrinted>
  <dcterms:created xsi:type="dcterms:W3CDTF">2006-08-16T00:00:00Z</dcterms:created>
  <dcterms:modified xsi:type="dcterms:W3CDTF">2025-04-22T03:04:08Z</dcterms:modified>
  <dc:identifier>DAFuZC71mS0</dc:identifier>
</cp:coreProperties>
</file>